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5"/>
  </p:notesMasterIdLst>
  <p:sldIdLst>
    <p:sldId id="256" r:id="rId2"/>
    <p:sldId id="260" r:id="rId3"/>
    <p:sldId id="257" r:id="rId4"/>
    <p:sldId id="258" r:id="rId5"/>
    <p:sldId id="259" r:id="rId6"/>
    <p:sldId id="263" r:id="rId7"/>
    <p:sldId id="261" r:id="rId8"/>
    <p:sldId id="277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11" autoAdjust="0"/>
    <p:restoredTop sz="90929"/>
  </p:normalViewPr>
  <p:slideViewPr>
    <p:cSldViewPr>
      <p:cViewPr varScale="1">
        <p:scale>
          <a:sx n="107" d="100"/>
          <a:sy n="107" d="100"/>
        </p:scale>
        <p:origin x="102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E74A17A6-687A-E808-5131-34B52A67810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C730652-B77E-6416-2B2E-219416836A6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7C8F2BDF-1B27-3CEF-1E4D-E1D82DDB7FF8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424A57E0-746C-F4D2-CDAA-165857CC85A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385EAECE-155F-F871-DC0A-3E1A1DBC1A0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7A352845-2E15-4912-45E6-953AF27EBC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490602-583A-47B5-9CCF-461F52878CF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93384BA-F38E-1FB4-0FD1-471D1BDB24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F58B2D-1FDD-4614-859F-92A60184148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F97B10DA-E8F9-0BD6-A4A8-7B864DDC1AF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534656A-0FFF-40C5-ADB8-124D2319DF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0BD564E-B593-79C4-8139-D04E734B73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FFC434-3DB7-460E-8546-ACAC81E6E9C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E0B9D95C-6160-F150-BB4B-9E5462B483B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F390A21A-E2E6-9E00-02E5-7546997115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8C8CAC1-B3FC-831F-34EC-0029BA442C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8BA137-2AB0-4289-913F-137072DD797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2540957A-3E99-03AA-F58B-FFEFFFDDAC1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AC813FC8-F549-18E3-1C53-25D7AF3E7A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3A056B3-09B3-D502-FACE-47341B801E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F4F751-8532-4616-AA7A-0DC8D2A6911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F0AADF21-F71E-648B-F0CF-D6C38A372C3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D4D26F9A-FCD4-B5ED-ADC6-2DC8A8DF66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0499BCE-53C7-7CFF-D110-B6D6CB5C02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47D4A1-9BD9-4D53-8095-AA2F35BA033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C9A8CC34-8413-F6BF-3DF7-4538672ADCD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BC57D16D-56CD-9854-D16B-BDAE7AE717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BABBBCE-6974-4E39-D7D6-C86975C921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C22B43-EC79-48CF-AFBC-C8C914E083A9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39A28475-4525-53DB-200A-3C78E7636F5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B3928286-3440-B256-30DD-0F63EE1B7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A4EECBE-F5E3-017A-8955-57D0FE4A5F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10870F-3F7F-4387-967A-538E404E9F8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10585180-321E-4B26-4655-1701FB426A8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D2F85792-33E4-E043-D802-02ECBF33D7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A892397-EBFB-2BF1-1CE3-B2A5CE28A0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CFE6F-9846-4C90-90D2-57361E8FAFBC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AC1BC862-E45E-65B1-5BDB-39022A9D861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1B74952C-748C-583B-5DD2-F5A4B8962D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E3BCE9A-AD50-B465-7254-727085CDDE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D9C2E5-510C-4E8F-B9DA-3EDBEDAD8EE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5C683993-A0F6-DBC0-BB58-7796204FA8F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56AED62A-128B-BE57-8666-07AAA9F35E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3F4FD50-BD09-9FA3-5CA5-47205F5DD5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CDDA77-EDC8-4D44-85D5-23718177BD7A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CAD8AF57-2037-0968-8FAB-8D52BBD59BD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D4375385-033B-10BB-889A-DBAFBE36A4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7E0FFAE-5892-06F6-8FF1-9D83A6D268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8AECF6-1FD5-4794-8509-585874BA9B1B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176F9186-AD5A-A2BD-F700-51C91831C7B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271FB43C-0FDF-5805-DA37-E0F93B84BE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4AB0516-CD62-4AA8-E2F1-60D4CE4BDA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709E80-1685-4BF8-B5CD-8E99E51635D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7542C731-7A16-DC1C-875D-248A2051412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4687260-FB5F-3720-7155-E528263DC4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4A274E8-12DD-26E0-213F-9A5D730A97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79F437-1527-4AA9-9274-057F011A9987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1000528A-38FC-C0A3-3075-01456F2CCD8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1FDC61D4-6739-E749-AE48-36ABA3944A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E60944C-F05B-BED0-10AC-97B4FF2F31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3FC59F-C2AC-40F7-95B9-6A9AC141D111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E6F0E33A-A786-AD74-F38C-5C339F23ABF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F0F19D37-BAF7-B0AC-970B-010E227CE8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A906AE-43A4-4000-204F-1D98252FA0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EEDA71-DEB1-47FF-AFAD-3790E05999F2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D3AE2D30-FAE5-CA38-7B27-2B93D7AACA6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415CAC0A-0367-8A23-0D43-2A5D424248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B25D5D6-66B4-202C-9010-EC7CC06A2A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1A6C4-97BF-4380-B2B2-CFCD95897DA0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6A813D4C-BDFB-19EE-B3C3-E35ADEE7B7A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436A9FAE-B62E-BB71-FE3C-FCD525F9EC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66A4711-C53D-BA1F-B4D2-B16E34C28B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804D86-B161-47F9-B62D-8B761D905A9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2393919B-0F76-D980-4E0B-B1E30EA6D50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174B9508-F46D-892A-68FA-28C3E48441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2EEF760-B727-2D0A-0BBF-F3E58B81E2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86CAEF-494D-47E0-953E-EAF23660BDC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0A28F998-A681-4FA4-81F5-644247A0B24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8B541193-9D34-55B1-E87D-7DD1718E54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D08EAAF-32F1-45ED-1145-7716215139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8FB2EA-54DD-4B6B-BB7B-70AB5716913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F162BC78-B435-17EA-3FE2-F1E4F8E7494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1C14A014-F0A0-E09C-4F5F-BE25A80EB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A97EA86-82B5-D01D-BF42-5D9A902982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14F754-9F86-4DF1-A553-44D7C821DE5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CEA625EC-2154-D91A-1AA8-B6F4B108B5B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CE2BE49B-CF1F-408E-43B4-34AF9D14B6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F2CA749-77FC-A81E-CE36-F9DC8CA14E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3095AF-D766-4ECE-AF25-46851895013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C5D405B1-02FE-B71B-E751-7CB43E61D96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319665EC-244C-B649-A7CA-C2483C329F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A140E79-AB60-739E-94CF-5299F62E2E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BEACA6-CFA9-4BC4-B2D0-C57372CF306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9388F88F-2AF5-F0D5-9007-2E78FFEAA2B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36A54EC4-0180-977F-7B21-C9A109B14A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7DBC496-96D7-3F17-5DD4-9B59A15EF2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168085-E8BF-4A1E-87FA-95DB5B34E67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7499091D-5E13-8B29-D42B-A3F4B3C8F04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CB4C576D-5511-5647-2622-7FB9A01EC2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>
            <a:extLst>
              <a:ext uri="{FF2B5EF4-FFF2-40B4-BE49-F238E27FC236}">
                <a16:creationId xmlns:a16="http://schemas.microsoft.com/office/drawing/2014/main" id="{93F5C3CD-26FA-2D32-F6DE-CD6A31A5C7C2}"/>
              </a:ext>
            </a:extLst>
          </p:cNvPr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30723" name="Rectangle 3">
              <a:extLst>
                <a:ext uri="{FF2B5EF4-FFF2-40B4-BE49-F238E27FC236}">
                  <a16:creationId xmlns:a16="http://schemas.microsoft.com/office/drawing/2014/main" id="{955E7AD4-61D9-29CD-E3E5-D7C81F0D174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24" name="Rectangle 4">
              <a:extLst>
                <a:ext uri="{FF2B5EF4-FFF2-40B4-BE49-F238E27FC236}">
                  <a16:creationId xmlns:a16="http://schemas.microsoft.com/office/drawing/2014/main" id="{DD37D70C-1176-3BC4-4C6F-80081BDA0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en-US"/>
            </a:p>
          </p:txBody>
        </p:sp>
      </p:grpSp>
      <p:grpSp>
        <p:nvGrpSpPr>
          <p:cNvPr id="30725" name="Group 5">
            <a:extLst>
              <a:ext uri="{FF2B5EF4-FFF2-40B4-BE49-F238E27FC236}">
                <a16:creationId xmlns:a16="http://schemas.microsoft.com/office/drawing/2014/main" id="{1FA0B3B9-F59C-79F3-961F-CC35356DC799}"/>
              </a:ext>
            </a:extLst>
          </p:cNvPr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30726" name="Rectangle 6">
              <a:extLst>
                <a:ext uri="{FF2B5EF4-FFF2-40B4-BE49-F238E27FC236}">
                  <a16:creationId xmlns:a16="http://schemas.microsoft.com/office/drawing/2014/main" id="{79611870-AEF0-4132-D3E6-A33B8E5A5FD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27" name="Rectangle 7">
              <a:extLst>
                <a:ext uri="{FF2B5EF4-FFF2-40B4-BE49-F238E27FC236}">
                  <a16:creationId xmlns:a16="http://schemas.microsoft.com/office/drawing/2014/main" id="{326ECD8C-53F5-091A-64CB-377B94DE44F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0728" name="Group 8">
            <a:extLst>
              <a:ext uri="{FF2B5EF4-FFF2-40B4-BE49-F238E27FC236}">
                <a16:creationId xmlns:a16="http://schemas.microsoft.com/office/drawing/2014/main" id="{DD9982D2-BD2F-7C39-5FD6-4650590768DF}"/>
              </a:ext>
            </a:extLst>
          </p:cNvPr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30729" name="Rectangle 9">
              <a:extLst>
                <a:ext uri="{FF2B5EF4-FFF2-40B4-BE49-F238E27FC236}">
                  <a16:creationId xmlns:a16="http://schemas.microsoft.com/office/drawing/2014/main" id="{2337E787-D218-8DE8-F930-9F40BF6C09E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30" name="Rectangle 10">
              <a:extLst>
                <a:ext uri="{FF2B5EF4-FFF2-40B4-BE49-F238E27FC236}">
                  <a16:creationId xmlns:a16="http://schemas.microsoft.com/office/drawing/2014/main" id="{D7F9BD27-A5EC-0B86-2793-F923DA90AAF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0731" name="Group 11">
            <a:extLst>
              <a:ext uri="{FF2B5EF4-FFF2-40B4-BE49-F238E27FC236}">
                <a16:creationId xmlns:a16="http://schemas.microsoft.com/office/drawing/2014/main" id="{02701EFD-4CB0-2775-836D-0C1C995684A1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30732" name="Rectangle 12">
              <a:extLst>
                <a:ext uri="{FF2B5EF4-FFF2-40B4-BE49-F238E27FC236}">
                  <a16:creationId xmlns:a16="http://schemas.microsoft.com/office/drawing/2014/main" id="{53446296-47C3-A278-2AB7-7F094C8B5D5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33" name="Rectangle 13">
              <a:extLst>
                <a:ext uri="{FF2B5EF4-FFF2-40B4-BE49-F238E27FC236}">
                  <a16:creationId xmlns:a16="http://schemas.microsoft.com/office/drawing/2014/main" id="{7FF52B2F-B913-3F25-D502-D4EA10B795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734" name="Rectangle 14">
            <a:extLst>
              <a:ext uri="{FF2B5EF4-FFF2-40B4-BE49-F238E27FC236}">
                <a16:creationId xmlns:a16="http://schemas.microsoft.com/office/drawing/2014/main" id="{B6788E9B-329A-A017-C536-FE317CAB556B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35" name="Rectangle 15">
            <a:extLst>
              <a:ext uri="{FF2B5EF4-FFF2-40B4-BE49-F238E27FC236}">
                <a16:creationId xmlns:a16="http://schemas.microsoft.com/office/drawing/2014/main" id="{C45A6347-41F3-2987-EB36-1D618CFB8C7A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36" name="Rectangle 16">
            <a:extLst>
              <a:ext uri="{FF2B5EF4-FFF2-40B4-BE49-F238E27FC236}">
                <a16:creationId xmlns:a16="http://schemas.microsoft.com/office/drawing/2014/main" id="{5DF987EB-19B7-BA94-8A23-6F893DF73DF0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37" name="Rectangle 17">
            <a:extLst>
              <a:ext uri="{FF2B5EF4-FFF2-40B4-BE49-F238E27FC236}">
                <a16:creationId xmlns:a16="http://schemas.microsoft.com/office/drawing/2014/main" id="{911F57F1-6F14-16F2-ACAB-011598F623F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38" name="Rectangle 18">
            <a:extLst>
              <a:ext uri="{FF2B5EF4-FFF2-40B4-BE49-F238E27FC236}">
                <a16:creationId xmlns:a16="http://schemas.microsoft.com/office/drawing/2014/main" id="{1C25563E-F54B-F1ED-4275-2802B69D4F1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DA1776F-6376-47B8-A8AD-D2329460D8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6A670-78CC-896B-D1CD-AA0D73CC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91BA7-F2E5-442B-CB9D-603C2857E4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DC8F4-A3A0-D17C-2D1E-95555132E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6DB4A-7AC0-7173-B1E0-C0516B9FF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74966-CE9E-E0CD-5598-7D1DF04C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9F4ED-3A39-42B5-B956-33BF4B1AD4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411292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06AFC4-530C-69B4-9212-33ED21AA47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8A3662-5EFD-E519-9100-F22A2B821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FC928-342A-D0DE-8340-A9CFB8C45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73C6D-CE10-48BA-C3A5-862BB662D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30D97-99F3-1517-D7C6-2D8BD7B6A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1C1D7-A3CC-4669-9DCE-4D43E74BF5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6103820"/>
      </p:ext>
    </p:extLst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2483A-C01C-B7F2-60E5-008FF8C55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FA21E09C-7BBF-088B-6103-86F9A4B31373}"/>
              </a:ext>
            </a:extLst>
          </p:cNvPr>
          <p:cNvSpPr>
            <a:spLocks noGrp="1"/>
          </p:cNvSpPr>
          <p:nvPr>
            <p:ph type="media"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6D2C48-CADF-6F6C-BF15-CDDC889883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4229BD-C5DC-0920-52BD-6B8F60F745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6EBD02-9D70-05F2-F4C7-C567B9FD7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82B40A-864A-AA05-202B-629118D35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8000" y="6019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83D78B9-5149-48A2-B06D-21A07E3430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8395694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E47F3-EF84-90C4-B827-934BC3720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466BB-4303-F1E9-31F2-26EB4D073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CE2F5-1464-AB43-6CA7-FBBAE5E98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250A0-C085-AD56-7F88-5B33B3195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66E53-A0F0-99E3-0332-B9131DCB0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1A99B-7A8D-43B3-B7BC-1ED393FCDB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6650324"/>
      </p:ext>
    </p:extLst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33804-01AB-9D7F-9321-2ED337291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98BC1A-DF99-9F15-B8B3-A77912162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94C41-4EED-4EF4-244F-279132B81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F2F8D-9EE2-95D8-F555-E0386B981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686A4-4582-8680-741B-EDC91058B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3F8E3-E5C7-4C8E-84E9-4DF5A4EDE7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4077780"/>
      </p:ext>
    </p:extLst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957E4-71C8-1A0C-DBC6-F0D96A449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AA2AE-69FB-E447-BBB3-B4F26DD456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BC387B-60AC-8C34-6DCD-BDF583283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334787-B38F-2373-B7F2-BCFC69E91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893FD3-D0DE-DF73-989E-1CB3E719B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51BBD4-53CA-34E5-267A-74AD3AADB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0D90B-63A6-4CD6-AA0A-4136B17034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9440635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0638D-0EFB-7375-6FBF-6A145ED5C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ABAD1D-DFB7-686B-B1F0-BF2018A88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081723-1CAA-4224-BB7C-E5BAA51556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DE1F4A-6411-3F8A-9E3B-FC91F1F40F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F82AEE-6B13-B9F8-F8BB-3C41E2FBAD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1312B8-6E3F-2709-E0E4-F97B2FDC2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C62863-0B3F-4D23-C1B6-9FE490C85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557AB1-449B-ADC4-3DA0-77461BFB2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41E7D-FCBB-4EC0-9F6D-C32BDCA9FC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6482449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6D70A-24BB-282A-60D9-B399D890C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8DAE34-128E-B791-0BE4-883A5C33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3FF1A8-DA8C-80D6-69DB-CE1BF6C4E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957BCD-1866-5EE5-E193-0979269AC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1998C-CD38-447B-8F34-3839B0CAF3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197629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0EC30B-7C0F-9662-54A7-7108A7A2C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49C218-ABA8-8648-7679-0B7F69172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C28F7C-0B94-9D09-04B9-B0FCD0E16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28DFA-6084-46D2-860E-3BBCB992A8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20006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F8DEB-7446-88CE-35F6-5F9F3CF78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05A6B-4435-6CB9-0088-9220B8467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9C2421-0A6E-E9B2-31F4-C5967EC5B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0C5D90-E79C-C117-24A4-F5B4E180F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DE4C7-DA5B-6F68-1481-4BDFCA09B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38168-FA35-C80A-15F5-95C076F06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CE8C9-2344-434E-9611-3502DC0E86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5187351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50623-1806-C362-0A63-D853AB352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E9918A-8032-FEAB-F82B-053208E4C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89202-187B-9E19-231E-6CE79C54CC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B25A9A-DAB3-5D3D-4E9E-BCB65EE92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57D06F-4958-E493-62D8-17D900DD8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52AE2C-9B7F-A012-4FBA-4E1C0DB4B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F30B1-B3EB-48DE-870A-92B85857AA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989259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>
            <a:extLst>
              <a:ext uri="{FF2B5EF4-FFF2-40B4-BE49-F238E27FC236}">
                <a16:creationId xmlns:a16="http://schemas.microsoft.com/office/drawing/2014/main" id="{843946E7-115A-3B39-912A-BDDF9133E5C6}"/>
              </a:ext>
            </a:extLst>
          </p:cNvPr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29699" name="Rectangle 3">
              <a:extLst>
                <a:ext uri="{FF2B5EF4-FFF2-40B4-BE49-F238E27FC236}">
                  <a16:creationId xmlns:a16="http://schemas.microsoft.com/office/drawing/2014/main" id="{F0604869-A6B0-07F7-1E32-4261B3C819D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00" name="Rectangle 4">
              <a:extLst>
                <a:ext uri="{FF2B5EF4-FFF2-40B4-BE49-F238E27FC236}">
                  <a16:creationId xmlns:a16="http://schemas.microsoft.com/office/drawing/2014/main" id="{B2D45755-D6F5-036B-4BCC-A0752969A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en-US"/>
            </a:p>
          </p:txBody>
        </p:sp>
      </p:grpSp>
      <p:grpSp>
        <p:nvGrpSpPr>
          <p:cNvPr id="29701" name="Group 5">
            <a:extLst>
              <a:ext uri="{FF2B5EF4-FFF2-40B4-BE49-F238E27FC236}">
                <a16:creationId xmlns:a16="http://schemas.microsoft.com/office/drawing/2014/main" id="{33D227B2-D98D-C384-8D9F-F1815C170B0F}"/>
              </a:ext>
            </a:extLst>
          </p:cNvPr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29702" name="Rectangle 6">
              <a:extLst>
                <a:ext uri="{FF2B5EF4-FFF2-40B4-BE49-F238E27FC236}">
                  <a16:creationId xmlns:a16="http://schemas.microsoft.com/office/drawing/2014/main" id="{26869415-9139-FD2D-5DA2-BC4441A2F6D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03" name="Rectangle 7">
              <a:extLst>
                <a:ext uri="{FF2B5EF4-FFF2-40B4-BE49-F238E27FC236}">
                  <a16:creationId xmlns:a16="http://schemas.microsoft.com/office/drawing/2014/main" id="{B57318E6-D085-5A2C-D17A-69AB39E81A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9704" name="Group 8">
            <a:extLst>
              <a:ext uri="{FF2B5EF4-FFF2-40B4-BE49-F238E27FC236}">
                <a16:creationId xmlns:a16="http://schemas.microsoft.com/office/drawing/2014/main" id="{F50B02F1-9BE4-1217-2567-B7C51DE60998}"/>
              </a:ext>
            </a:extLst>
          </p:cNvPr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29705" name="Rectangle 9">
              <a:extLst>
                <a:ext uri="{FF2B5EF4-FFF2-40B4-BE49-F238E27FC236}">
                  <a16:creationId xmlns:a16="http://schemas.microsoft.com/office/drawing/2014/main" id="{AE041EAC-9915-D364-AE80-C6B4186F2BC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06" name="Rectangle 10">
              <a:extLst>
                <a:ext uri="{FF2B5EF4-FFF2-40B4-BE49-F238E27FC236}">
                  <a16:creationId xmlns:a16="http://schemas.microsoft.com/office/drawing/2014/main" id="{89A3547F-4472-6A02-B31D-CDD9B28199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9707" name="Group 11">
            <a:extLst>
              <a:ext uri="{FF2B5EF4-FFF2-40B4-BE49-F238E27FC236}">
                <a16:creationId xmlns:a16="http://schemas.microsoft.com/office/drawing/2014/main" id="{91A9CC1A-C433-53A8-DB1D-8A22CA6D7C33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29708" name="Rectangle 12">
              <a:extLst>
                <a:ext uri="{FF2B5EF4-FFF2-40B4-BE49-F238E27FC236}">
                  <a16:creationId xmlns:a16="http://schemas.microsoft.com/office/drawing/2014/main" id="{6499204A-0333-FDC6-6B33-194B434162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09" name="Rectangle 13">
              <a:extLst>
                <a:ext uri="{FF2B5EF4-FFF2-40B4-BE49-F238E27FC236}">
                  <a16:creationId xmlns:a16="http://schemas.microsoft.com/office/drawing/2014/main" id="{DAB07460-18C4-5332-B073-91A2608AC0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29710" name="Group 14">
            <a:extLst>
              <a:ext uri="{FF2B5EF4-FFF2-40B4-BE49-F238E27FC236}">
                <a16:creationId xmlns:a16="http://schemas.microsoft.com/office/drawing/2014/main" id="{A08B6692-E94B-66E0-4EA1-B0C1EE8F5AB2}"/>
              </a:ext>
            </a:extLst>
          </p:cNvPr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29711" name="Rectangle 15">
              <a:extLst>
                <a:ext uri="{FF2B5EF4-FFF2-40B4-BE49-F238E27FC236}">
                  <a16:creationId xmlns:a16="http://schemas.microsoft.com/office/drawing/2014/main" id="{29D13A2E-818B-530B-EB79-23AE5D1EEDA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12" name="Rectangle 16">
              <a:extLst>
                <a:ext uri="{FF2B5EF4-FFF2-40B4-BE49-F238E27FC236}">
                  <a16:creationId xmlns:a16="http://schemas.microsoft.com/office/drawing/2014/main" id="{DDB208EF-386A-2357-FCEF-C4E6A3C04A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9713" name="Rectangle 17">
            <a:extLst>
              <a:ext uri="{FF2B5EF4-FFF2-40B4-BE49-F238E27FC236}">
                <a16:creationId xmlns:a16="http://schemas.microsoft.com/office/drawing/2014/main" id="{E823DC0B-A95A-1D0B-24C6-EAF77781C7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9714" name="Rectangle 18">
            <a:extLst>
              <a:ext uri="{FF2B5EF4-FFF2-40B4-BE49-F238E27FC236}">
                <a16:creationId xmlns:a16="http://schemas.microsoft.com/office/drawing/2014/main" id="{AC0A46E6-669F-7F90-C6C7-D646A7C1A1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15" name="Rectangle 19">
            <a:extLst>
              <a:ext uri="{FF2B5EF4-FFF2-40B4-BE49-F238E27FC236}">
                <a16:creationId xmlns:a16="http://schemas.microsoft.com/office/drawing/2014/main" id="{BE277B6A-450F-041B-CE7B-D8CC4DF164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9716" name="Rectangle 20">
            <a:extLst>
              <a:ext uri="{FF2B5EF4-FFF2-40B4-BE49-F238E27FC236}">
                <a16:creationId xmlns:a16="http://schemas.microsoft.com/office/drawing/2014/main" id="{2D60051A-E806-AFE9-9148-A39DA0F3415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9717" name="Rectangle 21">
            <a:extLst>
              <a:ext uri="{FF2B5EF4-FFF2-40B4-BE49-F238E27FC236}">
                <a16:creationId xmlns:a16="http://schemas.microsoft.com/office/drawing/2014/main" id="{37F45B72-3699-0844-5648-33129B9214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75BDAF-3927-464B-BB61-B8294C2A307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ransition>
    <p:zoom dir="in"/>
  </p:transition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A6FA76B-A850-7A7B-9C04-C7EABD6029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/>
            </a:br>
            <a:br>
              <a:rPr lang="en-US" altLang="en-US"/>
            </a:br>
            <a:r>
              <a:rPr lang="en-US" altLang="en-US"/>
              <a:t>DOUBLE REPLACEMENT</a:t>
            </a: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A1B4FE7-6B17-B6A6-13F3-C4D82CB7546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14400"/>
            <a:ext cx="3810000" cy="5029200"/>
          </a:xfrm>
        </p:spPr>
        <p:txBody>
          <a:bodyPr/>
          <a:lstStyle/>
          <a:p>
            <a:r>
              <a:rPr lang="en-US" altLang="en-US" b="1"/>
              <a:t>A LABORATORY EXAMINATION OF DOUBLE REPLACEMENT REACTION</a:t>
            </a:r>
          </a:p>
        </p:txBody>
      </p:sp>
      <p:pic>
        <p:nvPicPr>
          <p:cNvPr id="2053" name="Picture 5">
            <a:extLst>
              <a:ext uri="{FF2B5EF4-FFF2-40B4-BE49-F238E27FC236}">
                <a16:creationId xmlns:a16="http://schemas.microsoft.com/office/drawing/2014/main" id="{EFEF91BB-39EC-090B-8512-363207AAB194}"/>
              </a:ext>
            </a:extLst>
          </p:cNvPr>
          <p:cNvPicPr>
            <a:picLocks noGrp="1" noChangeAspect="1" noChangeArrowheads="1" noCrop="1"/>
          </p:cNvPicPr>
          <p:nvPr>
            <p:ph type="media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943100"/>
            <a:ext cx="3810000" cy="3810000"/>
          </a:xfrm>
        </p:spPr>
      </p:pic>
    </p:spTree>
  </p:cSld>
  <p:clrMapOvr>
    <a:masterClrMapping/>
  </p:clrMapOvr>
  <p:transition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07B4430-2430-EAB6-C949-175B041CF9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PROCEDURE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5F60CF1-F57C-6245-BEEF-1CF9C43BC9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ADD 1 GRAM OF EACH “SALT” TO 20 mL OF WATER IN TWO SEPARATE BEAKERS AND DISSOLVE, THEN MIX SOLUTIONS IN COMMON BEAKER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0FBE85B-EFC5-55D8-B015-8B0E64F465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PROCEDURE CONTINUED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929EC39-97E6-8ED1-84D3-B9131DE671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 b="1"/>
          </a:p>
          <a:p>
            <a:r>
              <a:rPr lang="en-US" altLang="en-US" sz="4400" b="1"/>
              <a:t>POUR THE CONTENTS OF THE BEAKER THROUGH THE FILTER PAPER FUNNEL ASSEMBLY</a:t>
            </a:r>
            <a:endParaRPr lang="en-US" altLang="en-US" sz="3600" b="1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5632F87-58E2-FFE0-440E-E80F20CCA5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PROCEDURE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0ECC23B-FFCC-C46A-9421-F7D9F6BEEC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 b="1"/>
          </a:p>
          <a:p>
            <a:r>
              <a:rPr lang="en-US" altLang="en-US" sz="4400" b="1"/>
              <a:t>REMEMBER, PRE-MASS THE DRY FILTER PAPER BEFORE FILTERING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DB58C41-C93D-5C9A-45E5-5EDC2BAD1C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AND CONCLUSIONS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FFB5106-0DA2-0E14-45C6-DFDACFDDFF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 </a:t>
            </a:r>
            <a:r>
              <a:rPr lang="en-US" altLang="en-US" b="1"/>
              <a:t>CONSTRUCT A DATA TABLE</a:t>
            </a:r>
          </a:p>
          <a:p>
            <a:r>
              <a:rPr lang="en-US" altLang="en-US" b="1"/>
              <a:t>DESCRIBE WHY THE LAB RESULTS OCCURRED IN CONCLUSION</a:t>
            </a:r>
          </a:p>
          <a:p>
            <a:r>
              <a:rPr lang="en-US" altLang="en-US" b="1"/>
              <a:t>CALCULATE THEORETICAL YIELD,  THEN PERCENT YIELD AND PERCENT ERROR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767C328-19F7-6D1A-50F0-4ACB30FE69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TECHNICAL WRITING PORTFOLIO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133D486-A08F-6F42-5D8F-315B74EF4E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WRITING FOR A SPECIFIC PURPOSE</a:t>
            </a:r>
          </a:p>
          <a:p>
            <a:r>
              <a:rPr lang="en-US" altLang="en-US" b="1"/>
              <a:t>NO FLOWERY PROSE, GET TO THE POINT</a:t>
            </a:r>
          </a:p>
          <a:p>
            <a:r>
              <a:rPr lang="en-US" altLang="en-US" b="1"/>
              <a:t>MATH IS A LANGUAGE, CALCULATIONS ARE VITAL TO WRITEUP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13BBCD6-8296-F24F-5136-4E8A89F284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PURPOSE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F307121-952C-ED20-6E76-8A5F03E3F0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000" b="1"/>
              <a:t>WRITING TO </a:t>
            </a:r>
            <a:r>
              <a:rPr lang="en-US" altLang="en-US" sz="4800" b="1"/>
              <a:t>INFORM</a:t>
            </a:r>
            <a:r>
              <a:rPr lang="en-US" altLang="en-US" sz="4000" b="1"/>
              <a:t>, MAKE A DECISION OR LEARN HOW TO DO SOMETHING</a:t>
            </a:r>
          </a:p>
        </p:txBody>
      </p:sp>
    </p:spTree>
  </p:cSld>
  <p:clrMapOvr>
    <a:masterClrMapping/>
  </p:clrMapOvr>
  <p:transition>
    <p:zoom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1B033D9-06A7-816B-7FC8-626A0C116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AUDIENCE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D96C861-4043-953E-DA74-F3BC0F941B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TARGET A SPECIFIC GROUP</a:t>
            </a:r>
          </a:p>
          <a:p>
            <a:r>
              <a:rPr lang="en-US" altLang="en-US" b="1"/>
              <a:t>OUR GROUP IS MIXED AUDIENCE, IF YOU CAN WRITE DIRECTIONS TO PUT A SWING SET TOGETHER YOU CAN WRITE ANYTHING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039F882-D274-04F8-481A-58CCDAF2D9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ORGANIZATION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E8271A9-DE73-8F5F-657D-0A1D5888C6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WE WILL FOLLOW THE PROBLEM, CAUSE, SOLUTION FORMAT</a:t>
            </a:r>
          </a:p>
          <a:p>
            <a:r>
              <a:rPr lang="en-US" altLang="en-US" b="1"/>
              <a:t>THIS LENDS ITSELF TO THE LABORATORY ORGANIZATION</a:t>
            </a:r>
            <a:endParaRPr lang="en-US" alt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6DA98E2-86C3-2642-F5DA-74A70C227A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WRITING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BF88979-D9AE-3620-566D-45985C23F3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1"/>
              <a:t>CHOOSE THE DETAIL, AMOUNT OF DESCRIPITION</a:t>
            </a:r>
          </a:p>
          <a:p>
            <a:r>
              <a:rPr lang="en-US" altLang="en-US" sz="2800" b="1"/>
              <a:t>GRAPHICS ENHANCE THE IMPACT OF A PAPER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2B8A4AD-257B-ECB4-36FB-1F5BF600B1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altLang="en-US"/>
              <a:t>COMPONENTS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F696F0E-BF69-11A8-6CF8-88191479E9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572000"/>
          </a:xfrm>
        </p:spPr>
        <p:txBody>
          <a:bodyPr/>
          <a:lstStyle/>
          <a:p>
            <a:r>
              <a:rPr lang="en-US" altLang="en-US" sz="4000" b="1"/>
              <a:t>TITLE</a:t>
            </a:r>
            <a:r>
              <a:rPr lang="en-US" altLang="en-US" b="1"/>
              <a:t>. TO THE POINT, DESCRIPTIVE OF THE LAB.</a:t>
            </a:r>
          </a:p>
          <a:p>
            <a:r>
              <a:rPr lang="en-US" altLang="en-US" b="1"/>
              <a:t>INTRODUCTION</a:t>
            </a:r>
            <a:r>
              <a:rPr lang="en-US" altLang="en-US" sz="2400" b="1"/>
              <a:t>. STATES CLEARLY THE QUESTION/PROBLEM AND WHY LAB WAS PERFORMED</a:t>
            </a:r>
          </a:p>
          <a:p>
            <a:r>
              <a:rPr lang="en-US" altLang="en-US" b="1"/>
              <a:t>EXPERIMENTAL DETAILS/RESULTS</a:t>
            </a:r>
            <a:r>
              <a:rPr lang="en-US" altLang="en-US" sz="2400" b="1"/>
              <a:t>: EXPLAINS WHAT YOU DID AND WHY, AND LISTS RESULTS</a:t>
            </a:r>
          </a:p>
          <a:p>
            <a:pPr>
              <a:buFontTx/>
              <a:buNone/>
            </a:pPr>
            <a:endParaRPr lang="en-US" altLang="en-US" b="1"/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77C687A-64F1-B4D0-7E42-CDF511F029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FF0000"/>
                </a:solidFill>
              </a:rPr>
              <a:t>SAFETY</a:t>
            </a:r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9ECB205-CC7B-27AC-EE4E-FCCE99784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/>
              <a:t>GOGGLES</a:t>
            </a:r>
          </a:p>
          <a:p>
            <a:r>
              <a:rPr lang="en-US" altLang="en-US" sz="5400"/>
              <a:t>HAIR TIED BACK</a:t>
            </a:r>
          </a:p>
          <a:p>
            <a:r>
              <a:rPr lang="en-US" altLang="en-US" sz="5400"/>
              <a:t>APRONS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7EEFC47-5775-B315-7B92-A0A7A89C10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COMPONENTS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B2F4D19-70CC-80EB-FA62-3185DDFC54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b="1"/>
              <a:t>CONCLUSIONS &amp; DISCUSSION</a:t>
            </a:r>
            <a:r>
              <a:rPr lang="en-US" altLang="en-US" b="1"/>
              <a:t> ANALYZE THE RESULTS AND EXPLAIN WHAT HAPPENED IN THE LAB</a:t>
            </a:r>
          </a:p>
          <a:p>
            <a:r>
              <a:rPr lang="en-US" altLang="en-US" b="1"/>
              <a:t>EXTENSIONS: “REAL WORLD” USES OF THIS REACTION AND LIME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9BE2EBD-7E21-118E-DBB6-7BD504BC22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STILL MORE COMPONENTS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515F619-5EDF-6EB0-5434-9FFCA3BB2D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ACKNOWLEDGMENTS</a:t>
            </a:r>
            <a:r>
              <a:rPr lang="en-US" altLang="en-US" sz="2400" b="1"/>
              <a:t>. LIST WHO CONTRIBUTED TO THE COMPLETION OF THE LAB</a:t>
            </a:r>
          </a:p>
          <a:p>
            <a:r>
              <a:rPr lang="en-US" altLang="en-US" b="1"/>
              <a:t>REFERENCES</a:t>
            </a:r>
            <a:r>
              <a:rPr lang="en-US" altLang="en-US" sz="2400" b="1"/>
              <a:t>. LIST ANY TEXTS OR MATERIAL USED IN THE WRITING OF YOUR PAPER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EDCDC5B9-D7DB-A1AF-D997-38647B9BDD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altLang="en-US" b="1"/>
              <a:t>NUTS &amp; BOLTS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11ADE991-D284-B36A-6247-9FDB55A1B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572000"/>
          </a:xfrm>
        </p:spPr>
        <p:txBody>
          <a:bodyPr/>
          <a:lstStyle/>
          <a:p>
            <a:r>
              <a:rPr lang="en-US" altLang="en-US" b="1"/>
              <a:t>PAPER IN BLUE OR BLACK INK OR WORD PROCESSED</a:t>
            </a:r>
          </a:p>
          <a:p>
            <a:r>
              <a:rPr lang="en-US" altLang="en-US" b="1"/>
              <a:t>FRONT OF PAPER ONLY</a:t>
            </a:r>
          </a:p>
          <a:p>
            <a:r>
              <a:rPr lang="en-US" altLang="en-US" b="1"/>
              <a:t>TITLE PAGE</a:t>
            </a:r>
          </a:p>
          <a:p>
            <a:r>
              <a:rPr lang="en-US" altLang="en-US" b="1"/>
              <a:t>DRAWINGS/ILLUSTRATIONS REQUIRED</a:t>
            </a:r>
          </a:p>
          <a:p>
            <a:r>
              <a:rPr lang="en-US" altLang="en-US" b="1"/>
              <a:t>GOALPOSTS, GOALPOSTS, GOALPOSTS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>
            <a:extLst>
              <a:ext uri="{FF2B5EF4-FFF2-40B4-BE49-F238E27FC236}">
                <a16:creationId xmlns:a16="http://schemas.microsoft.com/office/drawing/2014/main" id="{51FE3AB6-EA43-9EFB-C17B-2D15969FE7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BEDABF5-F283-938F-45B7-90E8A393B6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CHEMICAL THEORY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7AA37A3-B4E0-A3BE-75FE-CF36CBE6CB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b="1"/>
              <a:t>THERE ARE MANY TYPES DOUBLE REPLACEMENT REACTIONS, SUCH AS ACID-BASE NEUTRALIZATION AND PRECIPITATION.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BA0FCB0-D8FC-4838-6337-6EC6A4998B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PRECIPITATE REACTIONS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739B398-D265-61A4-4008-F053EE9AF2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b="1"/>
              <a:t>THESE ARE REACTIONS IN WHICH AN INSOLUBLE SOLID IS FORMED AND SETTLES OUT OF SOLUTION, THE </a:t>
            </a:r>
            <a:r>
              <a:rPr lang="en-US" altLang="en-US" sz="4000" b="1">
                <a:solidFill>
                  <a:srgbClr val="FF0000"/>
                </a:solidFill>
              </a:rPr>
              <a:t>PRECIPITATE</a:t>
            </a:r>
            <a:r>
              <a:rPr lang="en-US" altLang="en-US" sz="4000">
                <a:solidFill>
                  <a:srgbClr val="FF0000"/>
                </a:solidFill>
              </a:rPr>
              <a:t>.</a:t>
            </a:r>
            <a:endParaRPr lang="en-US" alt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1F50C7E-AF0C-6AD2-F131-C9411ADEFA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EXAMPLE/FORM EQUATION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4756B13-0565-7260-75D7-93A69708B9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5400">
                <a:solidFill>
                  <a:srgbClr val="FF0000"/>
                </a:solidFill>
              </a:rPr>
              <a:t>A</a:t>
            </a:r>
            <a:r>
              <a:rPr lang="en-US" altLang="en-US" sz="5400"/>
              <a:t>B + </a:t>
            </a:r>
            <a:r>
              <a:rPr lang="en-US" altLang="en-US" sz="5400">
                <a:solidFill>
                  <a:srgbClr val="3333FF"/>
                </a:solidFill>
              </a:rPr>
              <a:t>C</a:t>
            </a:r>
            <a:r>
              <a:rPr lang="en-US" altLang="en-US" sz="5400"/>
              <a:t>D ----&gt; </a:t>
            </a:r>
            <a:r>
              <a:rPr lang="en-US" altLang="en-US" sz="5400">
                <a:solidFill>
                  <a:srgbClr val="FF0000"/>
                </a:solidFill>
              </a:rPr>
              <a:t>A</a:t>
            </a:r>
            <a:r>
              <a:rPr lang="en-US" altLang="en-US" sz="5400"/>
              <a:t>D +  	</a:t>
            </a:r>
            <a:r>
              <a:rPr lang="en-US" altLang="en-US" sz="5400">
                <a:solidFill>
                  <a:srgbClr val="3333FF"/>
                </a:solidFill>
              </a:rPr>
              <a:t>C</a:t>
            </a:r>
            <a:r>
              <a:rPr lang="en-US" altLang="en-US" sz="5400"/>
              <a:t>B</a:t>
            </a:r>
          </a:p>
          <a:p>
            <a:endParaRPr lang="en-US" altLang="en-US" sz="5400"/>
          </a:p>
          <a:p>
            <a:r>
              <a:rPr lang="en-US" altLang="en-US" sz="4000"/>
              <a:t>THE CATIONS “TRADE” PLACES</a:t>
            </a:r>
            <a:endParaRPr lang="en-US" altLang="en-US"/>
          </a:p>
        </p:txBody>
      </p:sp>
    </p:spTree>
  </p:cSld>
  <p:clrMapOvr>
    <a:masterClrMapping/>
  </p:clrMapOvr>
  <p:transition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25880C5-7071-7837-B7A2-B65474F69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 b="1" i="1"/>
              <a:t>REACTION</a:t>
            </a:r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765DDC9-D2C1-146C-D9B4-2C937AFDC2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WRITE THE BALANCED REACTION:</a:t>
            </a:r>
          </a:p>
          <a:p>
            <a:r>
              <a:rPr lang="en-US" altLang="en-US" sz="5400" b="1">
                <a:latin typeface="Courier New" panose="02070309020205020404" pitchFamily="49" charset="0"/>
              </a:rPr>
              <a:t>CaCl</a:t>
            </a:r>
            <a:r>
              <a:rPr lang="en-US" altLang="en-US" sz="5400" b="1" baseline="-25000">
                <a:latin typeface="Courier New" panose="02070309020205020404" pitchFamily="49" charset="0"/>
              </a:rPr>
              <a:t>2(aq)</a:t>
            </a:r>
            <a:r>
              <a:rPr lang="en-US" altLang="en-US" sz="5400" b="1">
                <a:latin typeface="Courier New" panose="02070309020205020404" pitchFamily="49" charset="0"/>
              </a:rPr>
              <a:t> + Na</a:t>
            </a:r>
            <a:r>
              <a:rPr lang="en-US" altLang="en-US" sz="5400" b="1" baseline="-25000">
                <a:latin typeface="Courier New" panose="02070309020205020404" pitchFamily="49" charset="0"/>
              </a:rPr>
              <a:t>2</a:t>
            </a:r>
            <a:r>
              <a:rPr lang="en-US" altLang="en-US" sz="5400" b="1">
                <a:latin typeface="Courier New" panose="02070309020205020404" pitchFamily="49" charset="0"/>
              </a:rPr>
              <a:t>CO</a:t>
            </a:r>
            <a:r>
              <a:rPr lang="en-US" altLang="en-US" sz="5400" b="1" baseline="-25000">
                <a:latin typeface="Courier New" panose="02070309020205020404" pitchFamily="49" charset="0"/>
              </a:rPr>
              <a:t>3(aq) </a:t>
            </a:r>
            <a:r>
              <a:rPr lang="en-US" altLang="en-US" sz="5400" b="1">
                <a:latin typeface="Courier New" panose="02070309020205020404" pitchFamily="49" charset="0"/>
              </a:rPr>
              <a:t>-----&gt; 2NaCl</a:t>
            </a:r>
            <a:r>
              <a:rPr lang="en-US" altLang="en-US" sz="5400" b="1" baseline="-25000">
                <a:latin typeface="Courier New" panose="02070309020205020404" pitchFamily="49" charset="0"/>
              </a:rPr>
              <a:t>(aq)</a:t>
            </a:r>
            <a:r>
              <a:rPr lang="en-US" altLang="en-US" sz="5400" b="1">
                <a:latin typeface="Courier New" panose="02070309020205020404" pitchFamily="49" charset="0"/>
              </a:rPr>
              <a:t> + </a:t>
            </a:r>
            <a:r>
              <a:rPr lang="en-US" altLang="en-US" sz="5400" b="1">
                <a:solidFill>
                  <a:srgbClr val="0000FF"/>
                </a:solidFill>
                <a:latin typeface="Courier New" panose="02070309020205020404" pitchFamily="49" charset="0"/>
              </a:rPr>
              <a:t>CaCO</a:t>
            </a:r>
            <a:r>
              <a:rPr lang="en-US" altLang="en-US" sz="5400" b="1" baseline="-25000">
                <a:solidFill>
                  <a:srgbClr val="0000FF"/>
                </a:solidFill>
                <a:latin typeface="Courier New" panose="02070309020205020404" pitchFamily="49" charset="0"/>
              </a:rPr>
              <a:t>3(s)</a:t>
            </a:r>
            <a:endParaRPr lang="en-US" altLang="en-US" sz="540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46D18E9-A4D1-19E0-3D2D-95DBED987A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28638"/>
          </a:xfrm>
        </p:spPr>
        <p:txBody>
          <a:bodyPr/>
          <a:lstStyle/>
          <a:p>
            <a:r>
              <a:rPr lang="en-US" altLang="en-US"/>
              <a:t>MATERIALS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55E89EB-7594-70C3-E5BE-5D0E79662C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altLang="en-US" sz="3600" b="1"/>
              <a:t>RINGSTAND/WIRE TRIANGLE</a:t>
            </a:r>
          </a:p>
          <a:p>
            <a:r>
              <a:rPr lang="en-US" altLang="en-US" sz="3600" b="1"/>
              <a:t>FUNNEL</a:t>
            </a:r>
          </a:p>
          <a:p>
            <a:r>
              <a:rPr lang="en-US" altLang="en-US" sz="3600" b="1"/>
              <a:t># 1 WHATMAN FILTER PAPER</a:t>
            </a:r>
            <a:endParaRPr lang="en-US" altLang="en-US" sz="360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526CFFD-AAFC-BECE-E53C-08848B5939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92163"/>
          </a:xfrm>
        </p:spPr>
        <p:txBody>
          <a:bodyPr/>
          <a:lstStyle/>
          <a:p>
            <a:r>
              <a:rPr lang="en-US" altLang="en-US"/>
              <a:t>MATERIALS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574F944-3F33-90CB-C2D4-89B38CB0AB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200400"/>
          </a:xfrm>
        </p:spPr>
        <p:txBody>
          <a:bodyPr/>
          <a:lstStyle/>
          <a:p>
            <a:r>
              <a:rPr lang="en-US" altLang="en-US" sz="4400" b="1"/>
              <a:t>ASSORTED BEAKERS</a:t>
            </a:r>
          </a:p>
          <a:p>
            <a:r>
              <a:rPr lang="en-US" altLang="en-US" sz="4400" b="1"/>
              <a:t>ASSORTED FLASKS</a:t>
            </a:r>
          </a:p>
          <a:p>
            <a:r>
              <a:rPr lang="en-US" altLang="en-US" sz="4400" b="1"/>
              <a:t>GLASS STIRRING ROD</a:t>
            </a:r>
          </a:p>
          <a:p>
            <a:r>
              <a:rPr lang="en-US" altLang="en-US" sz="4400" b="1"/>
              <a:t>DRYING OVEN</a:t>
            </a:r>
          </a:p>
          <a:p>
            <a:endParaRPr lang="en-US" altLang="en-US"/>
          </a:p>
        </p:txBody>
      </p:sp>
    </p:spTree>
  </p:cSld>
  <p:clrMapOvr>
    <a:masterClrMapping/>
  </p:clrMapOvr>
  <p:transition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4AD8126-1E06-A3D5-BC48-B91A818899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REAGENTS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832F4AF-7432-67BC-7F7D-02F0315244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114800"/>
          </a:xfrm>
        </p:spPr>
        <p:txBody>
          <a:bodyPr/>
          <a:lstStyle/>
          <a:p>
            <a:r>
              <a:rPr lang="en-US" altLang="en-US" sz="4000" b="1"/>
              <a:t>Na</a:t>
            </a:r>
            <a:r>
              <a:rPr lang="en-US" altLang="en-US" sz="4000" b="1" baseline="-25000"/>
              <a:t>2</a:t>
            </a:r>
            <a:r>
              <a:rPr lang="en-US" altLang="en-US" sz="4000" b="1"/>
              <a:t>CO</a:t>
            </a:r>
            <a:r>
              <a:rPr lang="en-US" altLang="en-US" sz="4000" b="1" baseline="-25000"/>
              <a:t>3</a:t>
            </a:r>
            <a:r>
              <a:rPr lang="en-US" altLang="en-US" sz="4000" b="1"/>
              <a:t>  SODIUM CARBONATE</a:t>
            </a:r>
          </a:p>
          <a:p>
            <a:r>
              <a:rPr lang="en-US" altLang="en-US" sz="4000" b="1"/>
              <a:t>CaCl</a:t>
            </a:r>
            <a:r>
              <a:rPr lang="en-US" altLang="en-US" sz="4000" b="1" baseline="-25000"/>
              <a:t>2</a:t>
            </a:r>
            <a:r>
              <a:rPr lang="en-US" altLang="en-US" sz="4000" b="1"/>
              <a:t>  CALCIUM CHLORIDE</a:t>
            </a: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theme/theme1.xml><?xml version="1.0" encoding="utf-8"?>
<a:theme xmlns:a="http://schemas.openxmlformats.org/drawingml/2006/main" name="Neon Frame">
  <a:themeElements>
    <a:clrScheme name="Neon Fram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Neon Fra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Neon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Designs\Neon Frame.pot</Template>
  <TotalTime>3596</TotalTime>
  <Words>508</Words>
  <Application>Microsoft Office PowerPoint</Application>
  <PresentationFormat>On-screen Show (4:3)</PresentationFormat>
  <Paragraphs>101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Times New Roman</vt:lpstr>
      <vt:lpstr>Tahoma</vt:lpstr>
      <vt:lpstr>Courier New</vt:lpstr>
      <vt:lpstr>Arial</vt:lpstr>
      <vt:lpstr>Neon Frame</vt:lpstr>
      <vt:lpstr>  DOUBLE REPLACEMENT      </vt:lpstr>
      <vt:lpstr>SAFETY</vt:lpstr>
      <vt:lpstr>CHEMICAL THEORY</vt:lpstr>
      <vt:lpstr>PRECIPITATE REACTIONS</vt:lpstr>
      <vt:lpstr>EXAMPLE/FORM EQUATION </vt:lpstr>
      <vt:lpstr>THE REACTION</vt:lpstr>
      <vt:lpstr>MATERIALS</vt:lpstr>
      <vt:lpstr>MATERIALS</vt:lpstr>
      <vt:lpstr>REAGENTS</vt:lpstr>
      <vt:lpstr>PROCEDURE</vt:lpstr>
      <vt:lpstr>PROCEDURE CONTINUED</vt:lpstr>
      <vt:lpstr>MORE PROCEDURE</vt:lpstr>
      <vt:lpstr>DATA AND CONCLUSIONS</vt:lpstr>
      <vt:lpstr>TECHNICAL WRITING PORTFOLIO</vt:lpstr>
      <vt:lpstr>PURPOSE</vt:lpstr>
      <vt:lpstr>AUDIENCE</vt:lpstr>
      <vt:lpstr>ORGANIZATION</vt:lpstr>
      <vt:lpstr>WRITING</vt:lpstr>
      <vt:lpstr>COMPONENTS</vt:lpstr>
      <vt:lpstr>MORE COMPONENTS</vt:lpstr>
      <vt:lpstr>STILL MORE COMPONENTS</vt:lpstr>
      <vt:lpstr>NUTS &amp; BOLTS</vt:lpstr>
      <vt:lpstr>PowerPoint Presentation</vt:lpstr>
    </vt:vector>
  </TitlesOfParts>
  <Company>Chrysler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 REPLACEMENT reaction</dc:title>
  <dc:creator>Graves County High School</dc:creator>
  <cp:lastModifiedBy>Nayan GRIFFITHS</cp:lastModifiedBy>
  <cp:revision>21</cp:revision>
  <dcterms:created xsi:type="dcterms:W3CDTF">1999-11-03T14:42:34Z</dcterms:created>
  <dcterms:modified xsi:type="dcterms:W3CDTF">2023-05-23T21:57:21Z</dcterms:modified>
</cp:coreProperties>
</file>